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100" d="100"/>
          <a:sy n="100" d="100"/>
        </p:scale>
        <p:origin x="682" y="-2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17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53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1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8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5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8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49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72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6C07-D1DA-4DF3-A6B2-D691E06AACD5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515C-C83C-46F3-B8B6-8F1C7D5A7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3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BDC5D679-1C14-4397-A405-1354CB2D8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5901455"/>
            <a:ext cx="5039360" cy="289888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20257C-0B1A-4C08-B36F-891B615A97A2}"/>
              </a:ext>
            </a:extLst>
          </p:cNvPr>
          <p:cNvSpPr txBox="1"/>
          <p:nvPr/>
        </p:nvSpPr>
        <p:spPr>
          <a:xfrm>
            <a:off x="239606" y="179705"/>
            <a:ext cx="6519334" cy="1148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箏について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１　箏は何時代にどこの国から日本に伝わったか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⇒　</a:t>
            </a:r>
            <a:r>
              <a:rPr lang="ja-JP" altLang="en-US" sz="1600" dirty="0">
                <a:solidFill>
                  <a:srgbClr val="FF0000"/>
                </a:solidFill>
              </a:rPr>
              <a:t>奈良時代、中国から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２　楽器はどのような木材で作られ　弦は何本貼られているか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⇒　</a:t>
            </a:r>
            <a:r>
              <a:rPr lang="ja-JP" altLang="en-US" sz="1600" dirty="0">
                <a:solidFill>
                  <a:srgbClr val="FF0000"/>
                </a:solidFill>
              </a:rPr>
              <a:t>桐　　</a:t>
            </a:r>
            <a:r>
              <a:rPr lang="en-US" altLang="ja-JP" sz="1600" dirty="0">
                <a:solidFill>
                  <a:srgbClr val="FF0000"/>
                </a:solidFill>
              </a:rPr>
              <a:t>13</a:t>
            </a:r>
            <a:r>
              <a:rPr lang="ja-JP" altLang="en-US" sz="1600" dirty="0">
                <a:solidFill>
                  <a:srgbClr val="FF0000"/>
                </a:solidFill>
              </a:rPr>
              <a:t>本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３　楽器の数え方は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⇒　</a:t>
            </a:r>
            <a:r>
              <a:rPr lang="ja-JP" altLang="en-US" sz="1600" dirty="0">
                <a:solidFill>
                  <a:srgbClr val="FF0000"/>
                </a:solidFill>
              </a:rPr>
              <a:t>面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４　音の高さを調節する駒を何というか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⇒　</a:t>
            </a:r>
            <a:r>
              <a:rPr lang="ja-JP" altLang="en-US" sz="1600" dirty="0">
                <a:solidFill>
                  <a:srgbClr val="FF0000"/>
                </a:solidFill>
              </a:rPr>
              <a:t>柱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ja-JP" altLang="en-US" sz="1600" dirty="0">
                <a:solidFill>
                  <a:srgbClr val="FF0000"/>
                </a:solidFill>
              </a:rPr>
              <a:t>じ</a:t>
            </a:r>
            <a:r>
              <a:rPr lang="en-US" altLang="ja-JP" sz="1600" dirty="0">
                <a:solidFill>
                  <a:srgbClr val="FF0000"/>
                </a:solidFill>
              </a:rPr>
              <a:t>)</a:t>
            </a:r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５　箏と琴の違いは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⇒　</a:t>
            </a:r>
            <a:r>
              <a:rPr lang="ja-JP" altLang="en-US" sz="1600" dirty="0">
                <a:solidFill>
                  <a:srgbClr val="FF0000"/>
                </a:solidFill>
              </a:rPr>
              <a:t>琴は「柱」が無い</a:t>
            </a:r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/>
          </a:p>
          <a:p>
            <a:r>
              <a:rPr lang="en-US" altLang="ja-JP" sz="1600" dirty="0"/>
              <a:t>ℚ</a:t>
            </a:r>
            <a:r>
              <a:rPr lang="ja-JP" altLang="en-US" sz="1600" dirty="0"/>
              <a:t>６　</a:t>
            </a:r>
            <a:r>
              <a:rPr lang="en-US" altLang="ja-JP" sz="1600" dirty="0"/>
              <a:t>1</a:t>
            </a:r>
            <a:r>
              <a:rPr lang="ja-JP" altLang="en-US" sz="1600" dirty="0"/>
              <a:t>～</a:t>
            </a:r>
            <a:r>
              <a:rPr lang="en-US" altLang="ja-JP" sz="1600" dirty="0"/>
              <a:t>6</a:t>
            </a:r>
            <a:r>
              <a:rPr lang="ja-JP" altLang="en-US" sz="1600" dirty="0"/>
              <a:t>の名前を答える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dirty="0"/>
          </a:p>
          <a:p>
            <a:r>
              <a:rPr lang="ja-JP" altLang="en-US" dirty="0"/>
              <a:t>　　　　　　　　　　　　　　　　　　　　　</a:t>
            </a:r>
            <a:r>
              <a:rPr lang="ja-JP" altLang="en-US" dirty="0">
                <a:solidFill>
                  <a:srgbClr val="FF0000"/>
                </a:solidFill>
              </a:rPr>
              <a:t>１竜尾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　　　　　　　　　　２柱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じ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　　　　　　　　　　３竜甲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　　　　　　　　　　４竜頭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　　　　　　　　　　５竜舌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　　　　　　　　　　６竜角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en-US" altLang="ja-JP" dirty="0"/>
              <a:t>ℚ</a:t>
            </a:r>
            <a:r>
              <a:rPr lang="ja-JP" altLang="en-US" dirty="0"/>
              <a:t>７　箏、三味線、尺八の合奏を何と呼ぶか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⇒　</a:t>
            </a:r>
            <a:r>
              <a:rPr lang="ja-JP" altLang="en-US" dirty="0">
                <a:solidFill>
                  <a:srgbClr val="FF0000"/>
                </a:solidFill>
              </a:rPr>
              <a:t>三曲合奏　　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9953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0EC9A2-2F9E-461B-B44C-2F6FF16FC7FB}"/>
              </a:ext>
            </a:extLst>
          </p:cNvPr>
          <p:cNvSpPr txBox="1"/>
          <p:nvPr/>
        </p:nvSpPr>
        <p:spPr>
          <a:xfrm>
            <a:off x="144779" y="191865"/>
            <a:ext cx="6609425" cy="995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ℚ</a:t>
            </a:r>
            <a:r>
              <a:rPr kumimoji="1" lang="ja-JP" altLang="en-US" dirty="0"/>
              <a:t>８　箏の基本的な調弦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平調子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ℚ9</a:t>
            </a:r>
            <a:r>
              <a:rPr kumimoji="1" lang="ja-JP" altLang="en-US" dirty="0"/>
              <a:t>　右箏図の３弦の名前</a:t>
            </a:r>
            <a:endParaRPr kumimoji="1" lang="en-US" altLang="ja-JP" dirty="0"/>
          </a:p>
          <a:p>
            <a:r>
              <a:rPr kumimoji="1" lang="ja-JP" altLang="en-US" dirty="0"/>
              <a:t>　　　　　    </a:t>
            </a:r>
            <a:r>
              <a:rPr kumimoji="1" lang="ja-JP" altLang="en-US" sz="900" dirty="0"/>
              <a:t>と　　　い　　きん</a:t>
            </a:r>
            <a:endParaRPr kumimoji="1" lang="en-US" altLang="ja-JP" sz="900" dirty="0"/>
          </a:p>
          <a:p>
            <a:r>
              <a:rPr kumimoji="1" lang="ja-JP" altLang="en-US" dirty="0"/>
              <a:t>⇒　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上から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  <a:r>
              <a:rPr kumimoji="1" lang="ja-JP" altLang="en-US" dirty="0">
                <a:solidFill>
                  <a:srgbClr val="FF0000"/>
                </a:solidFill>
              </a:rPr>
              <a:t>斗、為、巾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en-US" altLang="ja-JP" dirty="0"/>
              <a:t>ℚ10</a:t>
            </a:r>
            <a:r>
              <a:rPr kumimoji="1" lang="ja-JP" altLang="en-US" dirty="0"/>
              <a:t>　爪の名前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１，生田　２，角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３，山田　４，丸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ℚ11</a:t>
            </a:r>
            <a:r>
              <a:rPr kumimoji="1" lang="ja-JP" altLang="en-US" dirty="0"/>
              <a:t>　弾き方は向こう側に爪を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１　　　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ようにして弾き、</a:t>
            </a:r>
            <a:endParaRPr kumimoji="1" lang="en-US" altLang="ja-JP" dirty="0"/>
          </a:p>
          <a:p>
            <a:r>
              <a:rPr kumimoji="1" lang="ja-JP" altLang="en-US" dirty="0"/>
              <a:t>　　　次の糸に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２　　　　</a:t>
            </a:r>
            <a:r>
              <a:rPr kumimoji="1" lang="en-US" altLang="ja-JP" dirty="0"/>
              <a:t>)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１，押し付ける　　２，当てて止める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ℚ12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たこたこあがれ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の弦の番号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７６７６　７７７　７７６６　７７７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民謡について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１　大阪に伝わる民謡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河内音頭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２　各都道府県の民謡</a:t>
            </a:r>
            <a:r>
              <a:rPr kumimoji="1" lang="en-US" altLang="ja-JP" dirty="0"/>
              <a:t>5</a:t>
            </a:r>
            <a:r>
              <a:rPr kumimoji="1" lang="ja-JP" altLang="en-US" dirty="0"/>
              <a:t>つ答える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ja-JP" altLang="en-US" sz="1100" dirty="0"/>
              <a:t>各自好きなものを覚える</a:t>
            </a:r>
            <a:endParaRPr kumimoji="1" lang="en-US" altLang="ja-JP" sz="1100" dirty="0"/>
          </a:p>
          <a:p>
            <a:endParaRPr kumimoji="1" lang="en-US" altLang="ja-JP" sz="1100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北海道、ソーラン節　　山口県、男なら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兵庫県、デカンショ節　秋田県、秋田おばこ　など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0DC41F5-05AD-44C4-9601-E2C890DCB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42" y="358219"/>
            <a:ext cx="3680779" cy="218713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E31A9F8-92C1-4C69-95D6-D00983F9CE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556" y="2316480"/>
            <a:ext cx="4165648" cy="14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C1A05C-2FB6-487E-B5C7-1A6EFC7ACF65}"/>
              </a:ext>
            </a:extLst>
          </p:cNvPr>
          <p:cNvSpPr txBox="1"/>
          <p:nvPr/>
        </p:nvSpPr>
        <p:spPr>
          <a:xfrm>
            <a:off x="312420" y="281940"/>
            <a:ext cx="640842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ℚ</a:t>
            </a:r>
            <a:r>
              <a:rPr kumimoji="1" lang="ja-JP" altLang="en-US" dirty="0"/>
              <a:t>３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に当てはまる民謡の種類を答える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１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子供を眠らせるときの歌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２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酒宴を和やかにするための歌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３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農作業や漁労など労働作業から生まれた歌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４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盆踊りなど踊りを伴う歌</a:t>
            </a:r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５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正月などめでたい内容が特徴の歌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１子守歌　２座興歌　３仕事歌　４踊り歌　５祝い歌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ミュージカルについて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１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世紀、</a:t>
            </a:r>
            <a:r>
              <a:rPr kumimoji="1" lang="en-US" altLang="ja-JP" dirty="0"/>
              <a:t>(</a:t>
            </a:r>
            <a:r>
              <a:rPr kumimoji="1" lang="ja-JP" altLang="en-US" dirty="0"/>
              <a:t>　　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で生まれた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　</a:t>
            </a:r>
            <a:r>
              <a:rPr kumimoji="1" lang="ja-JP" altLang="en-US" dirty="0">
                <a:solidFill>
                  <a:srgbClr val="FF0000"/>
                </a:solidFill>
              </a:rPr>
              <a:t>１９　　アメリカ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２　現在ミュージカルの盛んなアメリカ、イギリスの都市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ニューヨーク、ブロードウェイ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アメリカ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dirty="0">
                <a:solidFill>
                  <a:srgbClr val="FF0000"/>
                </a:solidFill>
              </a:rPr>
              <a:t>　　ロンドン、ウエストエンド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イギリス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３　ミュージカルが舞台芸術と呼ばれる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つの要素は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歌、ダンス、芝居　</a:t>
            </a:r>
            <a:r>
              <a:rPr kumimoji="1" lang="ja-JP" altLang="en-US" dirty="0"/>
              <a:t>または　</a:t>
            </a:r>
            <a:r>
              <a:rPr kumimoji="1" lang="ja-JP" altLang="en-US" dirty="0">
                <a:solidFill>
                  <a:srgbClr val="FF0000"/>
                </a:solidFill>
              </a:rPr>
              <a:t>音楽、舞踊、演劇　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４　日本でメジャーなミュージカル団体は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劇団四季、宝塚　</a:t>
            </a:r>
            <a:r>
              <a:rPr kumimoji="1" lang="ja-JP" altLang="en-US" dirty="0"/>
              <a:t>など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５　エーデルワイスが使われたミュージカルの題名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サウンドオブミュージック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６　エーデルワイスの他に使われた曲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ドレミの歌　　私のお気に入り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664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7B68D4-5EB6-41AD-8ED7-5DBBBF49D868}"/>
              </a:ext>
            </a:extLst>
          </p:cNvPr>
          <p:cNvSpPr txBox="1"/>
          <p:nvPr/>
        </p:nvSpPr>
        <p:spPr>
          <a:xfrm>
            <a:off x="205740" y="281940"/>
            <a:ext cx="6446520" cy="8956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ℚ</a:t>
            </a:r>
            <a:r>
              <a:rPr kumimoji="1" lang="ja-JP" altLang="en-US" dirty="0"/>
              <a:t>７　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５の作曲者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リチャード・ロジャース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アメリカ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８　エーデルワイスとは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　</a:t>
            </a:r>
            <a:r>
              <a:rPr kumimoji="1" lang="ja-JP" altLang="en-US" dirty="0">
                <a:solidFill>
                  <a:srgbClr val="FF0000"/>
                </a:solidFill>
              </a:rPr>
              <a:t>白くかわいい花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校歌、クラスの課題曲について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１　</a:t>
            </a:r>
            <a:r>
              <a:rPr kumimoji="1" lang="ja-JP" altLang="en-US" dirty="0">
                <a:solidFill>
                  <a:srgbClr val="FF0000"/>
                </a:solidFill>
              </a:rPr>
              <a:t>校歌</a:t>
            </a:r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</a:rPr>
              <a:t>番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FF0000"/>
                </a:solidFill>
              </a:rPr>
              <a:t>歌詞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２　</a:t>
            </a:r>
            <a:r>
              <a:rPr kumimoji="1" lang="ja-JP" altLang="en-US" dirty="0">
                <a:solidFill>
                  <a:srgbClr val="FF0000"/>
                </a:solidFill>
              </a:rPr>
              <a:t>クラス課題曲の曲名と歌詞　</a:t>
            </a:r>
            <a:r>
              <a:rPr kumimoji="1" lang="en-US" altLang="ja-JP" dirty="0"/>
              <a:t>(</a:t>
            </a:r>
            <a:r>
              <a:rPr kumimoji="1" lang="ja-JP" altLang="en-US" dirty="0"/>
              <a:t>習った範囲のみ</a:t>
            </a:r>
            <a:r>
              <a:rPr kumimoji="1" lang="en-US" altLang="ja-JP" dirty="0"/>
              <a:t>)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３　</a:t>
            </a:r>
            <a:r>
              <a:rPr kumimoji="1" lang="ja-JP" altLang="en-US" dirty="0">
                <a:solidFill>
                  <a:srgbClr val="FF0000"/>
                </a:solidFill>
              </a:rPr>
              <a:t>クラス課題曲の作詞、作曲者名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上記３つ　覚えておく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音楽記号について</a:t>
            </a:r>
            <a:endParaRPr kumimoji="1" lang="en-US" altLang="ja-JP" dirty="0"/>
          </a:p>
          <a:p>
            <a:r>
              <a:rPr kumimoji="1" lang="ja-JP" altLang="en-US" dirty="0"/>
              <a:t>　　　　　　　　　読み方　　　　意味</a:t>
            </a:r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１　　ｍｐ　　</a:t>
            </a:r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２　　ｍｆ</a:t>
            </a:r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３　　</a:t>
            </a:r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４</a:t>
            </a:r>
            <a:endParaRPr kumimoji="1" lang="en-US" altLang="ja-JP" dirty="0"/>
          </a:p>
          <a:p>
            <a:r>
              <a:rPr kumimoji="1" lang="en-US" altLang="ja-JP" dirty="0"/>
              <a:t>ℚ</a:t>
            </a:r>
            <a:r>
              <a:rPr kumimoji="1" lang="ja-JP" altLang="en-US" dirty="0"/>
              <a:t>５　　　　　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１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メッゾピアノ　　少し弱く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２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メッゾフォルテ　少し強く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３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クレッシェンド　だんだん強く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４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ディクレッシェンド　だんだん弱く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⇒</a:t>
            </a:r>
            <a:r>
              <a:rPr kumimoji="1" lang="en-US" altLang="ja-JP" dirty="0"/>
              <a:t>ℚ</a:t>
            </a:r>
            <a:r>
              <a:rPr kumimoji="1" lang="ja-JP" altLang="en-US" dirty="0"/>
              <a:t>５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ブレス　　　　　息つぎ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784C8C7-E135-4563-A268-8CAACB48878C}"/>
              </a:ext>
            </a:extLst>
          </p:cNvPr>
          <p:cNvCxnSpPr>
            <a:cxnSpLocks/>
          </p:cNvCxnSpPr>
          <p:nvPr/>
        </p:nvCxnSpPr>
        <p:spPr>
          <a:xfrm flipH="1">
            <a:off x="1087755" y="6515390"/>
            <a:ext cx="586740" cy="106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C3CA546-71E5-4BAE-BBE2-68FC2C6378F3}"/>
              </a:ext>
            </a:extLst>
          </p:cNvPr>
          <p:cNvCxnSpPr/>
          <p:nvPr/>
        </p:nvCxnSpPr>
        <p:spPr>
          <a:xfrm>
            <a:off x="1097280" y="6622070"/>
            <a:ext cx="58674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DA4084-963E-4933-A98F-5D3A1638B78E}"/>
              </a:ext>
            </a:extLst>
          </p:cNvPr>
          <p:cNvCxnSpPr>
            <a:cxnSpLocks/>
          </p:cNvCxnSpPr>
          <p:nvPr/>
        </p:nvCxnSpPr>
        <p:spPr>
          <a:xfrm flipH="1" flipV="1">
            <a:off x="1123950" y="6740180"/>
            <a:ext cx="640080" cy="83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FCF56F4-F40E-4A32-9876-92B485C195C3}"/>
              </a:ext>
            </a:extLst>
          </p:cNvPr>
          <p:cNvCxnSpPr>
            <a:cxnSpLocks/>
          </p:cNvCxnSpPr>
          <p:nvPr/>
        </p:nvCxnSpPr>
        <p:spPr>
          <a:xfrm flipH="1">
            <a:off x="1116330" y="6824000"/>
            <a:ext cx="632460" cy="704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399F9FB-109B-49A3-8FDD-8A37733BB338}"/>
              </a:ext>
            </a:extLst>
          </p:cNvPr>
          <p:cNvCxnSpPr>
            <a:cxnSpLocks/>
          </p:cNvCxnSpPr>
          <p:nvPr/>
        </p:nvCxnSpPr>
        <p:spPr>
          <a:xfrm>
            <a:off x="1282065" y="7064983"/>
            <a:ext cx="99060" cy="185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0CEDA4C-A620-4BD7-A7DF-02A84960A616}"/>
              </a:ext>
            </a:extLst>
          </p:cNvPr>
          <p:cNvCxnSpPr>
            <a:cxnSpLocks/>
          </p:cNvCxnSpPr>
          <p:nvPr/>
        </p:nvCxnSpPr>
        <p:spPr>
          <a:xfrm flipV="1">
            <a:off x="1356360" y="7064983"/>
            <a:ext cx="87630" cy="192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8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</TotalTime>
  <Words>578</Words>
  <Application>Microsoft Office PowerPoint</Application>
  <PresentationFormat>A4 210 x 297 mm</PresentationFormat>
  <Paragraphs>143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岡村 教子</dc:creator>
  <cp:lastModifiedBy>岡村 教子</cp:lastModifiedBy>
  <cp:revision>1</cp:revision>
  <dcterms:created xsi:type="dcterms:W3CDTF">2022-02-18T06:26:18Z</dcterms:created>
  <dcterms:modified xsi:type="dcterms:W3CDTF">2022-02-19T06:24:02Z</dcterms:modified>
</cp:coreProperties>
</file>